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4" r:id="rId13"/>
    <p:sldId id="275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8D417-12AD-4446-8BBC-B2B873EDA8E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654EA-762C-40BF-8379-EE8F5BA75E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654EA-762C-40BF-8379-EE8F5BA75E1F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0936" y="1484376"/>
            <a:ext cx="8311896" cy="1873186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752"/>
              </a:lnSpc>
              <a:spcAft>
                <a:spcPts val="630"/>
              </a:spcAft>
            </a:pPr>
            <a:r>
              <a:rPr lang="ru" sz="2800" b="1" spc="-50" dirty="0">
                <a:solidFill>
                  <a:srgbClr val="42537D"/>
                </a:solidFill>
                <a:latin typeface="Arial"/>
              </a:rPr>
              <a:t>КРАТКАЯ ПРЕЗЕНТАЦИЯ </a:t>
            </a:r>
          </a:p>
          <a:p>
            <a:pPr indent="0" algn="ctr">
              <a:lnSpc>
                <a:spcPts val="4752"/>
              </a:lnSpc>
              <a:spcAft>
                <a:spcPts val="630"/>
              </a:spcAft>
            </a:pPr>
            <a:r>
              <a:rPr lang="ru" sz="2800" b="1" spc="-50" dirty="0">
                <a:solidFill>
                  <a:srgbClr val="42537D"/>
                </a:solidFill>
                <a:latin typeface="Arial"/>
              </a:rPr>
              <a:t>ОБРАЗОВАТЕЛЬНОЙ ПРОГРАММЫ ДОШКОЛЬНОГО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7632" y="3657600"/>
            <a:ext cx="6531864" cy="1060704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  <a:spcBef>
                <a:spcPts val="630"/>
              </a:spcBef>
            </a:pPr>
            <a:r>
              <a:rPr lang="ru" sz="2000">
                <a:latin typeface="Trebuchet MS"/>
              </a:rPr>
              <a:t>муниципального бюджетного  дошкольного образовательного учреждения детского сада "Колосок" с. Нижний Саянтуй</a:t>
            </a:r>
            <a:r>
              <a:rPr lang="ru" sz="1600">
                <a:latin typeface="Trebuchet MS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304544"/>
            <a:ext cx="7626096" cy="79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4520" y="585216"/>
            <a:ext cx="6062472" cy="725424"/>
          </a:xfrm>
          <a:prstGeom prst="rect">
            <a:avLst/>
          </a:prstGeom>
          <a:solidFill>
            <a:srgbClr val="596FA8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00"/>
              </a:lnSpc>
            </a:pPr>
            <a:r>
              <a:rPr lang="ru" sz="2500" b="1">
                <a:solidFill>
                  <a:srgbClr val="FFFFFF"/>
                </a:solidFill>
                <a:latin typeface="Trebuchet MS"/>
              </a:rPr>
              <a:t>Содержание образовательной области</a:t>
            </a:r>
          </a:p>
          <a:p>
            <a:pPr indent="0" algn="ctr">
              <a:lnSpc>
                <a:spcPts val="3000"/>
              </a:lnSpc>
            </a:pPr>
            <a:r>
              <a:rPr lang="ru" sz="2500" b="1">
                <a:solidFill>
                  <a:srgbClr val="FFFFFF"/>
                </a:solidFill>
                <a:latin typeface="Trebuchet MS"/>
              </a:rPr>
              <a:t>«Познавательное развитие»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86050" y="1857364"/>
          <a:ext cx="4572032" cy="4454671"/>
        </p:xfrm>
        <a:graphic>
          <a:graphicData uri="http://schemas.openxmlformats.org/drawingml/2006/table">
            <a:tbl>
              <a:tblPr/>
              <a:tblGrid>
                <a:gridCol w="2213785"/>
                <a:gridCol w="2358247"/>
              </a:tblGrid>
              <a:tr h="237582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257381"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>
                          <a:solidFill>
                            <a:srgbClr val="891631"/>
                          </a:solidFill>
                          <a:latin typeface="Trebuchet MS"/>
                        </a:rPr>
                        <a:t>Возраст</a:t>
                      </a:r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300" b="1" dirty="0">
                          <a:solidFill>
                            <a:srgbClr val="891631"/>
                          </a:solidFill>
                          <a:latin typeface="Trebuchet MS"/>
                        </a:rPr>
                        <a:t>QR </a:t>
                      </a:r>
                      <a:r>
                        <a:rPr lang="ru" sz="1300" b="1" dirty="0">
                          <a:solidFill>
                            <a:srgbClr val="891631"/>
                          </a:solidFill>
                          <a:latin typeface="Trebuchet MS"/>
                        </a:rPr>
                        <a:t>-код</a:t>
                      </a:r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1009725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3-4 года</a:t>
                      </a:r>
                    </a:p>
                  </a:txBody>
                  <a:tcPr marL="0" marR="0" marT="0" marB="0" anchor="ctr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954290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4-5 лет</a:t>
                      </a:r>
                    </a:p>
                  </a:txBody>
                  <a:tcPr marL="0" marR="0" marT="0" marB="0" anchor="ctr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3500"/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</a:tr>
              <a:tr h="1017645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5-6 лет</a:t>
                      </a:r>
                    </a:p>
                  </a:txBody>
                  <a:tcPr marL="0" marR="0" marT="0" marB="0" anchor="ctr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978048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6-7 лет</a:t>
                      </a:r>
                    </a:p>
                  </a:txBody>
                  <a:tcPr marL="0" marR="0" marT="0" marB="0" anchor="ctr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6914" t="43750" r="36133" b="14583"/>
          <a:stretch>
            <a:fillRect/>
          </a:stretch>
        </p:blipFill>
        <p:spPr bwMode="auto">
          <a:xfrm>
            <a:off x="2786050" y="2357430"/>
            <a:ext cx="4572032" cy="397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1040" y="137160"/>
            <a:ext cx="91440" cy="91440"/>
          </a:xfrm>
          <a:prstGeom prst="rect">
            <a:avLst/>
          </a:prstGeom>
          <a:solidFill>
            <a:srgbClr val="C7C9D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750" b="1" i="1">
                <a:solidFill>
                  <a:srgbClr val="68919F"/>
                </a:solidFill>
                <a:latin typeface="Garamond"/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4624" y="429768"/>
            <a:ext cx="5541264" cy="630936"/>
          </a:xfrm>
          <a:prstGeom prst="rect">
            <a:avLst/>
          </a:prstGeom>
          <a:solidFill>
            <a:srgbClr val="6892A0"/>
          </a:solidFill>
        </p:spPr>
        <p:txBody>
          <a:bodyPr lIns="0" tIns="0" rIns="0" bIns="0">
            <a:noAutofit/>
          </a:bodyPr>
          <a:lstStyle/>
          <a:p>
            <a:pPr marL="190500" indent="0">
              <a:lnSpc>
                <a:spcPts val="2592"/>
              </a:lnSpc>
            </a:pPr>
            <a:r>
              <a:rPr lang="ru" sz="2200">
                <a:solidFill>
                  <a:srgbClr val="FFFFFF"/>
                </a:solidFill>
                <a:latin typeface="Trebuchet MS"/>
              </a:rPr>
              <a:t>Содержание образовательной области</a:t>
            </a:r>
          </a:p>
          <a:p>
            <a:pPr indent="0">
              <a:lnSpc>
                <a:spcPts val="2592"/>
              </a:lnSpc>
            </a:pPr>
            <a:r>
              <a:rPr lang="ru" sz="2200">
                <a:solidFill>
                  <a:srgbClr val="FFFFFF"/>
                </a:solidFill>
                <a:latin typeface="Trebuchet MS"/>
              </a:rPr>
              <a:t>«Художественно-эстетическое развитие»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43174" y="1500174"/>
          <a:ext cx="4524428" cy="4286280"/>
        </p:xfrm>
        <a:graphic>
          <a:graphicData uri="http://schemas.openxmlformats.org/drawingml/2006/table">
            <a:tbl>
              <a:tblPr/>
              <a:tblGrid>
                <a:gridCol w="2168625"/>
                <a:gridCol w="2355803"/>
              </a:tblGrid>
              <a:tr h="237582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257381"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>
                          <a:solidFill>
                            <a:srgbClr val="891631"/>
                          </a:solidFill>
                          <a:latin typeface="Trebuchet MS"/>
                        </a:rPr>
                        <a:t>Возраст</a:t>
                      </a:r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300" b="1" dirty="0">
                          <a:solidFill>
                            <a:srgbClr val="891631"/>
                          </a:solidFill>
                          <a:latin typeface="Trebuchet MS"/>
                        </a:rPr>
                        <a:t>QR </a:t>
                      </a:r>
                      <a:r>
                        <a:rPr lang="ru" sz="1300" b="1" dirty="0">
                          <a:solidFill>
                            <a:srgbClr val="891631"/>
                          </a:solidFill>
                          <a:latin typeface="Trebuchet MS"/>
                        </a:rPr>
                        <a:t>-код</a:t>
                      </a:r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1009725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3-4 года</a:t>
                      </a:r>
                    </a:p>
                  </a:txBody>
                  <a:tcPr marL="0" marR="0" marT="0" marB="0" anchor="ctr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954290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4-5 лет</a:t>
                      </a:r>
                    </a:p>
                  </a:txBody>
                  <a:tcPr marL="0" marR="0" marT="0" marB="0" anchor="ctr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3500"/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</a:tr>
              <a:tr h="1017645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5-6 лет</a:t>
                      </a:r>
                    </a:p>
                  </a:txBody>
                  <a:tcPr marL="0" marR="0" marT="0" marB="0" anchor="ctr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809657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6-7 лет</a:t>
                      </a:r>
                    </a:p>
                  </a:txBody>
                  <a:tcPr marL="0" marR="0" marT="0" marB="0" anchor="ctr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5156" t="37500" r="36899" b="20833"/>
          <a:stretch>
            <a:fillRect/>
          </a:stretch>
        </p:blipFill>
        <p:spPr bwMode="auto">
          <a:xfrm>
            <a:off x="2643174" y="2071678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304544"/>
            <a:ext cx="7626096" cy="79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4520" y="585216"/>
            <a:ext cx="6062472" cy="725424"/>
          </a:xfrm>
          <a:prstGeom prst="rect">
            <a:avLst/>
          </a:prstGeom>
          <a:solidFill>
            <a:srgbClr val="596FA8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00"/>
              </a:lnSpc>
            </a:pPr>
            <a:r>
              <a:rPr lang="ru" sz="2500" b="1" dirty="0">
                <a:solidFill>
                  <a:srgbClr val="FFFFFF"/>
                </a:solidFill>
                <a:latin typeface="Trebuchet MS"/>
              </a:rPr>
              <a:t>Содержание образовательной области</a:t>
            </a:r>
          </a:p>
          <a:p>
            <a:pPr indent="0" algn="ctr">
              <a:lnSpc>
                <a:spcPts val="3000"/>
              </a:lnSpc>
            </a:pPr>
            <a:r>
              <a:rPr lang="ru" sz="2500" b="1" dirty="0" smtClean="0">
                <a:solidFill>
                  <a:srgbClr val="FFFFFF"/>
                </a:solidFill>
                <a:latin typeface="Trebuchet MS"/>
              </a:rPr>
              <a:t>«Физическое </a:t>
            </a:r>
            <a:r>
              <a:rPr lang="ru" sz="2500" b="1" dirty="0">
                <a:solidFill>
                  <a:srgbClr val="FFFFFF"/>
                </a:solidFill>
                <a:latin typeface="Trebuchet MS"/>
              </a:rPr>
              <a:t>развитие»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28926" y="1785926"/>
          <a:ext cx="4429156" cy="4531212"/>
        </p:xfrm>
        <a:graphic>
          <a:graphicData uri="http://schemas.openxmlformats.org/drawingml/2006/table">
            <a:tbl>
              <a:tblPr/>
              <a:tblGrid>
                <a:gridCol w="2000264"/>
                <a:gridCol w="2428892"/>
              </a:tblGrid>
              <a:tr h="237582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>
                          <a:solidFill>
                            <a:srgbClr val="891631"/>
                          </a:solidFill>
                          <a:latin typeface="Trebuchet MS"/>
                        </a:rPr>
                        <a:t>Возраст</a:t>
                      </a:r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300" b="1" dirty="0">
                          <a:solidFill>
                            <a:srgbClr val="891631"/>
                          </a:solidFill>
                          <a:latin typeface="Trebuchet MS"/>
                        </a:rPr>
                        <a:t>QR </a:t>
                      </a:r>
                      <a:r>
                        <a:rPr lang="ru" sz="1300" b="1" dirty="0">
                          <a:solidFill>
                            <a:srgbClr val="891631"/>
                          </a:solidFill>
                          <a:latin typeface="Trebuchet MS"/>
                        </a:rPr>
                        <a:t>-код</a:t>
                      </a:r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1009725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3-4 года</a:t>
                      </a:r>
                    </a:p>
                  </a:txBody>
                  <a:tcPr marL="0" marR="0" marT="0" marB="0" anchor="ctr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954290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4-5 лет</a:t>
                      </a:r>
                    </a:p>
                  </a:txBody>
                  <a:tcPr marL="0" marR="0" marT="0" marB="0" anchor="ctr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3500"/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</a:tr>
              <a:tr h="1017645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5-6 лет</a:t>
                      </a:r>
                    </a:p>
                  </a:txBody>
                  <a:tcPr marL="0" marR="0" marT="0" marB="0" anchor="ctr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978048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6-7 лет</a:t>
                      </a:r>
                    </a:p>
                  </a:txBody>
                  <a:tcPr marL="0" marR="0" marT="0" marB="0" anchor="ctr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7637" t="36458" r="36719" b="22917"/>
          <a:stretch>
            <a:fillRect/>
          </a:stretch>
        </p:blipFill>
        <p:spPr bwMode="auto">
          <a:xfrm>
            <a:off x="2928926" y="2357430"/>
            <a:ext cx="4429156" cy="39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7626096" cy="79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7356" y="500042"/>
            <a:ext cx="6055066" cy="1129272"/>
          </a:xfrm>
          <a:prstGeom prst="rect">
            <a:avLst/>
          </a:prstGeom>
          <a:solidFill>
            <a:srgbClr val="596FA8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00"/>
              </a:lnSpc>
            </a:pPr>
            <a:r>
              <a:rPr lang="ru" sz="2500" b="1" dirty="0">
                <a:solidFill>
                  <a:srgbClr val="FFFFFF"/>
                </a:solidFill>
                <a:latin typeface="Trebuchet MS"/>
              </a:rPr>
              <a:t>Содержание образовательной области</a:t>
            </a:r>
          </a:p>
          <a:p>
            <a:pPr indent="0" algn="ctr">
              <a:lnSpc>
                <a:spcPts val="3000"/>
              </a:lnSpc>
            </a:pPr>
            <a:r>
              <a:rPr lang="ru" sz="2500" b="1" dirty="0" smtClean="0">
                <a:solidFill>
                  <a:srgbClr val="FFFFFF"/>
                </a:solidFill>
                <a:latin typeface="Trebuchet MS"/>
              </a:rPr>
              <a:t>«Социально-коммуникативное </a:t>
            </a:r>
            <a:r>
              <a:rPr lang="ru" sz="2500" b="1" dirty="0">
                <a:solidFill>
                  <a:srgbClr val="FFFFFF"/>
                </a:solidFill>
                <a:latin typeface="Trebuchet MS"/>
              </a:rPr>
              <a:t>развитие»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14612" y="1857364"/>
          <a:ext cx="4643470" cy="4454671"/>
        </p:xfrm>
        <a:graphic>
          <a:graphicData uri="http://schemas.openxmlformats.org/drawingml/2006/table">
            <a:tbl>
              <a:tblPr/>
              <a:tblGrid>
                <a:gridCol w="2248376"/>
                <a:gridCol w="2395094"/>
              </a:tblGrid>
              <a:tr h="237582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257381"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>
                          <a:solidFill>
                            <a:srgbClr val="891631"/>
                          </a:solidFill>
                          <a:latin typeface="Trebuchet MS"/>
                        </a:rPr>
                        <a:t>Возраст</a:t>
                      </a:r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300" b="1" dirty="0">
                          <a:solidFill>
                            <a:srgbClr val="891631"/>
                          </a:solidFill>
                          <a:latin typeface="Trebuchet MS"/>
                        </a:rPr>
                        <a:t>QR </a:t>
                      </a:r>
                      <a:r>
                        <a:rPr lang="ru" sz="1300" b="1" dirty="0">
                          <a:solidFill>
                            <a:srgbClr val="891631"/>
                          </a:solidFill>
                          <a:latin typeface="Trebuchet MS"/>
                        </a:rPr>
                        <a:t>-код</a:t>
                      </a:r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1009725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3-4 года</a:t>
                      </a:r>
                    </a:p>
                  </a:txBody>
                  <a:tcPr marL="0" marR="0" marT="0" marB="0" anchor="ctr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954290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4-5 лет</a:t>
                      </a:r>
                    </a:p>
                  </a:txBody>
                  <a:tcPr marL="0" marR="0" marT="0" marB="0" anchor="ctr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3500"/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</a:tr>
              <a:tr h="1017645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5-6 лет</a:t>
                      </a:r>
                    </a:p>
                  </a:txBody>
                  <a:tcPr marL="0" marR="0" marT="0" marB="0" anchor="ctr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978048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6-7 лет</a:t>
                      </a:r>
                    </a:p>
                  </a:txBody>
                  <a:tcPr marL="0" marR="0" marT="0" marB="0" anchor="ctr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6914" t="41667" r="35547" b="16666"/>
          <a:stretch>
            <a:fillRect/>
          </a:stretch>
        </p:blipFill>
        <p:spPr bwMode="auto">
          <a:xfrm>
            <a:off x="2714612" y="2357430"/>
            <a:ext cx="461668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2832" y="566928"/>
            <a:ext cx="6629400" cy="504618"/>
          </a:xfrm>
          <a:prstGeom prst="rect">
            <a:avLst/>
          </a:prstGeom>
          <a:solidFill>
            <a:srgbClr val="EEB0C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100" b="1" i="1" spc="-50" dirty="0">
                <a:solidFill>
                  <a:srgbClr val="454545"/>
                </a:solidFill>
                <a:latin typeface="Calibri"/>
              </a:rPr>
              <a:t>РАБОЧАЯ ПРОГРАММА ВОСПИТАНИЯ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408" y="1987296"/>
            <a:ext cx="8622792" cy="4299224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1470"/>
              </a:spcAft>
            </a:pPr>
            <a:r>
              <a:rPr lang="ru" sz="1800" b="1" i="1" dirty="0">
                <a:solidFill>
                  <a:srgbClr val="891631"/>
                </a:solidFill>
                <a:latin typeface="Trebuchet MS"/>
              </a:rPr>
              <a:t>Цель:</a:t>
            </a:r>
          </a:p>
          <a:p>
            <a:pPr indent="0" algn="ctr">
              <a:spcAft>
                <a:spcPts val="1470"/>
              </a:spcAft>
            </a:pPr>
            <a:r>
              <a:rPr lang="ru" sz="1800" b="1" i="1" dirty="0">
                <a:solidFill>
                  <a:srgbClr val="891631"/>
                </a:solidFill>
                <a:latin typeface="Trebuchet MS"/>
              </a:rPr>
              <a:t>/.Инвариантная (базовая):</a:t>
            </a:r>
          </a:p>
          <a:p>
            <a:pPr indent="0" algn="ctr">
              <a:lnSpc>
                <a:spcPts val="2760"/>
              </a:lnSpc>
              <a:spcAft>
                <a:spcPts val="420"/>
              </a:spcAft>
            </a:pPr>
            <a:r>
              <a:rPr lang="ru" sz="1800" b="1" i="1" dirty="0">
                <a:solidFill>
                  <a:srgbClr val="891631"/>
                </a:solidFill>
                <a:latin typeface="Trebuchet MS"/>
              </a:rPr>
              <a:t>Личностное развитие каждого ребёнка с учётом его индивидуальности и создание условий для позитивной социализации детей на основе традиционных ценностей российского общества.</a:t>
            </a:r>
          </a:p>
          <a:p>
            <a:pPr indent="0" algn="ctr">
              <a:spcAft>
                <a:spcPts val="1470"/>
              </a:spcAft>
            </a:pPr>
            <a:endParaRPr lang="ru" sz="1800" b="1" i="1" dirty="0" smtClean="0">
              <a:solidFill>
                <a:srgbClr val="3C2D5A"/>
              </a:solidFill>
              <a:latin typeface="Trebuchet MS"/>
            </a:endParaRPr>
          </a:p>
          <a:p>
            <a:pPr indent="0" algn="ctr">
              <a:spcAft>
                <a:spcPts val="1470"/>
              </a:spcAft>
            </a:pPr>
            <a:r>
              <a:rPr lang="ru" sz="1800" b="1" i="1" dirty="0" smtClean="0">
                <a:solidFill>
                  <a:srgbClr val="3C2D5A"/>
                </a:solidFill>
                <a:latin typeface="Trebuchet MS"/>
              </a:rPr>
              <a:t>2</a:t>
            </a:r>
            <a:r>
              <a:rPr lang="ru" sz="1800" b="1" i="1" dirty="0">
                <a:solidFill>
                  <a:srgbClr val="3C2D5A"/>
                </a:solidFill>
                <a:latin typeface="Trebuchet MS"/>
              </a:rPr>
              <a:t>. Вариативная (определённая ДОО)</a:t>
            </a:r>
          </a:p>
          <a:p>
            <a:pPr indent="0" algn="ctr">
              <a:lnSpc>
                <a:spcPts val="2760"/>
              </a:lnSpc>
              <a:spcAft>
                <a:spcPts val="5250"/>
              </a:spcAft>
            </a:pPr>
            <a:r>
              <a:rPr lang="ru" sz="1800" b="1" i="1" dirty="0">
                <a:solidFill>
                  <a:srgbClr val="3C2D5A"/>
                </a:solidFill>
                <a:latin typeface="Trebuchet MS"/>
              </a:rPr>
              <a:t>воспитание у ребенка </a:t>
            </a:r>
            <a:r>
              <a:rPr lang="ru" b="1" i="1" dirty="0" smtClean="0">
                <a:solidFill>
                  <a:srgbClr val="3C2D5A"/>
                </a:solidFill>
                <a:latin typeface="Trebuchet MS"/>
              </a:rPr>
              <a:t>чувства патриатизма  через ознакомление с историей и курьтурой родного края, природным, социальным, рукотворным миром, который окружает ребенка</a:t>
            </a:r>
            <a:endParaRPr lang="ru" sz="1800" b="1" i="1" dirty="0">
              <a:solidFill>
                <a:srgbClr val="3C2D5A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32" y="2273808"/>
            <a:ext cx="7565136" cy="3319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616" y="643128"/>
            <a:ext cx="7674864" cy="393192"/>
          </a:xfrm>
          <a:prstGeom prst="rect">
            <a:avLst/>
          </a:prstGeom>
          <a:solidFill>
            <a:srgbClr val="42537E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2400" b="1" i="1">
                <a:solidFill>
                  <a:srgbClr val="FFFFFF"/>
                </a:solidFill>
                <a:latin typeface="Trebuchet MS"/>
              </a:rPr>
              <a:t>ВЗАИМОДЕЙСТВИЕ С СЕМЬЯМИ ОБУЧАЮЩИХСЯ: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4656" y="3343656"/>
            <a:ext cx="1682496" cy="1219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2300" b="1">
                <a:latin typeface="Times New Roman"/>
              </a:rPr>
              <a:t>Единство подходов к воспитанию и обучению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4376" y="3627120"/>
            <a:ext cx="1548384" cy="6217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08"/>
              </a:lnSpc>
            </a:pPr>
            <a:r>
              <a:rPr lang="ru" sz="1500" b="1">
                <a:latin typeface="Times New Roman"/>
              </a:rPr>
              <a:t>Психолого-педагогическа поддержка семьи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6104" y="3627120"/>
            <a:ext cx="1432560" cy="6217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0500" indent="0">
              <a:lnSpc>
                <a:spcPts val="1608"/>
              </a:lnSpc>
            </a:pPr>
            <a:r>
              <a:rPr lang="ru" sz="1500" b="1">
                <a:latin typeface="Times New Roman"/>
              </a:rPr>
              <a:t>Повышение</a:t>
            </a:r>
          </a:p>
          <a:p>
            <a:pPr indent="0">
              <a:lnSpc>
                <a:spcPts val="1608"/>
              </a:lnSpc>
            </a:pPr>
            <a:r>
              <a:rPr lang="ru" sz="1500" b="1">
                <a:latin typeface="Times New Roman"/>
              </a:rPr>
              <a:t>компетентности</a:t>
            </a:r>
          </a:p>
          <a:p>
            <a:pPr indent="0" algn="ctr">
              <a:lnSpc>
                <a:spcPts val="1608"/>
              </a:lnSpc>
            </a:pPr>
            <a:r>
              <a:rPr lang="ru" sz="1500" b="1">
                <a:latin typeface="Times New Roman"/>
              </a:rPr>
              <a:t>родителей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9872" y="731520"/>
            <a:ext cx="7848600" cy="432816"/>
          </a:xfrm>
          <a:prstGeom prst="rect">
            <a:avLst/>
          </a:prstGeom>
          <a:solidFill>
            <a:srgbClr val="42537E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700" b="1">
                <a:solidFill>
                  <a:srgbClr val="FFFFFF"/>
                </a:solidFill>
                <a:latin typeface="Trebuchet MS"/>
              </a:rPr>
              <a:t>ЗАДАЧИ ВЗАИМОДЕЙСТВИЯ С РОДИТЕЛЯМИ: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928802"/>
            <a:ext cx="7926968" cy="419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0576" y="661416"/>
            <a:ext cx="6105144" cy="432816"/>
          </a:xfrm>
          <a:prstGeom prst="rect">
            <a:avLst/>
          </a:prstGeom>
          <a:solidFill>
            <a:srgbClr val="42537E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700" b="1">
                <a:solidFill>
                  <a:srgbClr val="FFFFFF"/>
                </a:solidFill>
                <a:latin typeface="Trebuchet MS"/>
              </a:rPr>
              <a:t>НАПРАВЛЕНИЯ ВЗАИМОДЕЙСТВИЯ: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055" t="27083" r="34961" b="10416"/>
          <a:stretch>
            <a:fillRect/>
          </a:stretch>
        </p:blipFill>
        <p:spPr bwMode="auto">
          <a:xfrm>
            <a:off x="2571736" y="1571612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64" y="4218432"/>
            <a:ext cx="1566672" cy="1566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16" y="4218432"/>
            <a:ext cx="1563624" cy="15666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976" y="661416"/>
            <a:ext cx="8778240" cy="563880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592"/>
              </a:lnSpc>
            </a:pPr>
            <a:r>
              <a:rPr lang="ru" sz="2200" i="1" spc="-50">
                <a:solidFill>
                  <a:srgbClr val="572314"/>
                </a:solidFill>
                <a:latin typeface="Trebuchet MS"/>
              </a:rPr>
              <a:t>ОБРАЗОВАТЕЛЬНАЯ ПРОГРАММА ДОШКОЛЬНОГО ОБРАЗОВАНИЯ РАЗРАБОТАНА В СООТВЕТСТВИИ С: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7864" y="2343912"/>
            <a:ext cx="2788920" cy="1618488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600" b="1" i="1">
                <a:solidFill>
                  <a:srgbClr val="5B0F21"/>
                </a:solidFill>
                <a:latin typeface="Trebuchet MS"/>
              </a:rPr>
              <a:t>Федеральным государственным образовательным стандартом дошкольного образования (далее - Стандарт)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81472" y="2481072"/>
            <a:ext cx="2706624" cy="1344168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600" b="1" i="1">
                <a:solidFill>
                  <a:srgbClr val="5B0F21"/>
                </a:solidFill>
                <a:latin typeface="Trebuchet MS"/>
              </a:rPr>
              <a:t>Федеральной образовательной программой дошкольного образования (далее - ФОП ДО).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168" y="377952"/>
            <a:ext cx="8744712" cy="1036320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80"/>
              </a:lnSpc>
              <a:spcAft>
                <a:spcPts val="4410"/>
              </a:spcAft>
            </a:pPr>
            <a:r>
              <a:rPr lang="ru" sz="2200" i="1" u="sng" spc="-50">
                <a:solidFill>
                  <a:srgbClr val="C00000"/>
                </a:solidFill>
                <a:latin typeface="Trebuchet MS"/>
              </a:rPr>
              <a:t>Цель Программы:</a:t>
            </a:r>
            <a:r>
              <a:rPr lang="ru" sz="2200" i="1" spc="-50">
                <a:solidFill>
                  <a:srgbClr val="C00000"/>
                </a:solidFill>
                <a:latin typeface="Trebuchet MS"/>
              </a:rPr>
              <a:t> разностороннее развитие ребенка на основе духовно-нравственных ценностей российского народа, исторических и национально-культурных традиций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488" y="2310384"/>
            <a:ext cx="8388096" cy="2130552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Bef>
                <a:spcPts val="4410"/>
              </a:spcBef>
              <a:spcAft>
                <a:spcPts val="2730"/>
              </a:spcAft>
            </a:pPr>
            <a:r>
              <a:rPr lang="ru" sz="2200" i="1" spc="-50">
                <a:latin typeface="Trebuchet MS"/>
              </a:rPr>
              <a:t>Программа реализуется в группах общеразвивающей направленности, как программа психолого-педагогической поддержки,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456" y="4901184"/>
            <a:ext cx="8153400" cy="1152144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312"/>
              </a:lnSpc>
            </a:pPr>
            <a:r>
              <a:rPr lang="ru" sz="2200" i="1" spc="-50" dirty="0">
                <a:solidFill>
                  <a:srgbClr val="572314"/>
                </a:solidFill>
                <a:latin typeface="Trebuchet MS"/>
              </a:rPr>
              <a:t>Реализуется в течение всего периода пребывания детей в детском саду от </a:t>
            </a:r>
            <a:r>
              <a:rPr lang="ru" sz="2400" b="1" i="1" u="sng" spc="-50" dirty="0">
                <a:solidFill>
                  <a:srgbClr val="3E382F"/>
                </a:solidFill>
                <a:latin typeface="Trebuchet MS"/>
              </a:rPr>
              <a:t>3</a:t>
            </a:r>
            <a:r>
              <a:rPr lang="ru" sz="2400" b="1" i="1" u="sng" dirty="0" smtClean="0">
                <a:solidFill>
                  <a:srgbClr val="3E382F"/>
                </a:solidFill>
                <a:latin typeface="Trebuchet MS"/>
              </a:rPr>
              <a:t>-х </a:t>
            </a:r>
            <a:r>
              <a:rPr lang="ru" sz="2400" b="1" i="1" u="sng" dirty="0">
                <a:solidFill>
                  <a:srgbClr val="3E382F"/>
                </a:solidFill>
                <a:latin typeface="Trebuchet MS"/>
              </a:rPr>
              <a:t>лет до прекращения образовательных отношений.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1744" y="920496"/>
            <a:ext cx="5934456" cy="344424"/>
          </a:xfrm>
          <a:prstGeom prst="rect">
            <a:avLst/>
          </a:prstGeom>
          <a:solidFill>
            <a:srgbClr val="D5A1A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 i="1" u="sng">
                <a:solidFill>
                  <a:srgbClr val="454545"/>
                </a:solidFill>
                <a:latin typeface="Trebuchet MS"/>
              </a:rPr>
              <a:t>Программа</a:t>
            </a:r>
            <a:r>
              <a:rPr lang="ru" sz="2400" b="1" i="1">
                <a:solidFill>
                  <a:srgbClr val="454545"/>
                </a:solidFill>
                <a:latin typeface="Trebuchet MS"/>
              </a:rPr>
              <a:t> состоит из двух частей: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2960" y="2206752"/>
          <a:ext cx="7680960" cy="2819400"/>
        </p:xfrm>
        <a:graphic>
          <a:graphicData uri="http://schemas.openxmlformats.org/drawingml/2006/table">
            <a:tbl>
              <a:tblPr/>
              <a:tblGrid>
                <a:gridCol w="3276600"/>
                <a:gridCol w="1118616"/>
                <a:gridCol w="3285744"/>
              </a:tblGrid>
              <a:tr h="122224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" sz="2400" b="1" i="1" dirty="0" smtClean="0">
                        <a:solidFill>
                          <a:srgbClr val="5B0F21"/>
                        </a:solidFill>
                        <a:latin typeface="Trebuchet M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b="1" i="1" dirty="0" smtClean="0">
                          <a:solidFill>
                            <a:srgbClr val="5B0F21"/>
                          </a:solidFill>
                          <a:latin typeface="Trebuchet MS"/>
                        </a:rPr>
                        <a:t>Обязательная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b="1" i="1" dirty="0" smtClean="0">
                          <a:solidFill>
                            <a:srgbClr val="5B0F21"/>
                          </a:solidFill>
                          <a:latin typeface="Trebuchet MS"/>
                        </a:rPr>
                        <a:t>часть</a:t>
                      </a:r>
                    </a:p>
                  </a:txBody>
                  <a:tcPr marL="0" marR="0" marT="0" marB="0" anchor="b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58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1260"/>
                        </a:spcAft>
                      </a:pPr>
                      <a:r>
                        <a:rPr lang="ru" sz="2400" b="1" i="1" dirty="0">
                          <a:solidFill>
                            <a:srgbClr val="5B0F21"/>
                          </a:solidFill>
                          <a:latin typeface="Trebuchet MS"/>
                        </a:rPr>
                        <a:t>Вариативная</a:t>
                      </a:r>
                    </a:p>
                    <a:p>
                      <a:pPr indent="0" algn="ctr"/>
                      <a:r>
                        <a:rPr lang="ru" sz="2400" b="1" i="1" dirty="0">
                          <a:solidFill>
                            <a:srgbClr val="5B0F21"/>
                          </a:solidFill>
                          <a:latin typeface="Trebuchet MS"/>
                        </a:rPr>
                        <a:t>часть</a:t>
                      </a:r>
                    </a:p>
                  </a:txBody>
                  <a:tcPr marL="0" marR="0" marT="0" marB="0" anchor="b">
                    <a:solidFill>
                      <a:srgbClr val="C7C9D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indent="0" algn="ctr"/>
                      <a:endParaRPr lang="ru" sz="2400" b="1" i="1" dirty="0">
                        <a:solidFill>
                          <a:srgbClr val="5B0F21"/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 i="1">
                          <a:solidFill>
                            <a:srgbClr val="5B0F21"/>
                          </a:solidFill>
                          <a:latin typeface="Trebuchet MS"/>
                        </a:rPr>
                        <a:t>(часть, формируемая</a:t>
                      </a:r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i="1">
                          <a:solidFill>
                            <a:srgbClr val="5B0F21"/>
                          </a:solidFill>
                          <a:latin typeface="Trebuchet MS"/>
                        </a:rPr>
                        <a:t>(занимает 90% от её</a:t>
                      </a:r>
                    </a:p>
                  </a:txBody>
                  <a:tcPr marL="0" marR="0" marT="0" marB="0" anchor="b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 i="1">
                          <a:solidFill>
                            <a:srgbClr val="5B0F21"/>
                          </a:solidFill>
                          <a:latin typeface="Trebuchet MS"/>
                        </a:rPr>
                        <a:t>участниками</a:t>
                      </a:r>
                    </a:p>
                  </a:txBody>
                  <a:tcPr marL="0" marR="0" marT="0" marB="0" anchor="b">
                    <a:solidFill>
                      <a:srgbClr val="A0ABC5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i="1">
                          <a:solidFill>
                            <a:srgbClr val="5B0F21"/>
                          </a:solidFill>
                          <a:latin typeface="Trebuchet MS"/>
                        </a:rPr>
                        <a:t>общего объёма)</a:t>
                      </a:r>
                    </a:p>
                  </a:txBody>
                  <a:tcPr marL="0" marR="0" marT="0" marB="0">
                    <a:solidFill>
                      <a:srgbClr val="A0ABC5"/>
                    </a:solidFill>
                  </a:tcPr>
                </a:tc>
                <a:tc>
                  <a:txBody>
                    <a:bodyPr/>
                    <a:lstStyle/>
                    <a:p>
                      <a:endParaRPr sz="45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ru" sz="1600" b="1" i="1" dirty="0">
                          <a:solidFill>
                            <a:srgbClr val="5B0F21"/>
                          </a:solidFill>
                          <a:latin typeface="Trebuchet MS"/>
                        </a:rPr>
                        <a:t>образовательных отношений - занимает 10</a:t>
                      </a:r>
                      <a:r>
                        <a:rPr lang="ru" sz="1600" b="1" i="1" dirty="0" smtClean="0">
                          <a:solidFill>
                            <a:srgbClr val="5B0F21"/>
                          </a:solidFill>
                          <a:latin typeface="Trebuchet MS"/>
                        </a:rPr>
                        <a:t>%)</a:t>
                      </a:r>
                      <a:endParaRPr lang="ru" sz="1600" b="1" i="1" dirty="0">
                        <a:solidFill>
                          <a:srgbClr val="5B0F21"/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solidFill>
                      <a:srgbClr val="A0ABC5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7736" y="664464"/>
            <a:ext cx="5858256" cy="341376"/>
          </a:xfrm>
          <a:prstGeom prst="rect">
            <a:avLst/>
          </a:prstGeom>
          <a:solidFill>
            <a:srgbClr val="C7C9D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500" b="1" i="1">
                <a:solidFill>
                  <a:srgbClr val="5B0F21"/>
                </a:solidFill>
                <a:latin typeface="Trebuchet MS"/>
              </a:rPr>
              <a:t>Обязательная часть представлена: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080" y="1898904"/>
            <a:ext cx="8808720" cy="1530096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630"/>
              </a:spcAft>
            </a:pPr>
            <a:r>
              <a:rPr lang="ru" sz="2200" i="1" spc="-50" dirty="0">
                <a:solidFill>
                  <a:srgbClr val="572314"/>
                </a:solidFill>
                <a:latin typeface="Trebuchet MS"/>
              </a:rPr>
              <a:t>Федеральной образовательной программой дошкольного</a:t>
            </a:r>
          </a:p>
          <a:p>
            <a:pPr indent="0" algn="just">
              <a:lnSpc>
                <a:spcPts val="2544"/>
              </a:lnSpc>
              <a:spcAft>
                <a:spcPts val="1890"/>
              </a:spcAft>
            </a:pPr>
            <a:r>
              <a:rPr lang="ru" sz="2200" i="1" spc="-50" dirty="0">
                <a:solidFill>
                  <a:srgbClr val="572314"/>
                </a:solidFill>
                <a:latin typeface="Trebuchet MS"/>
              </a:rPr>
              <a:t>образования (ФОП ДО) — </a:t>
            </a:r>
            <a:r>
              <a:rPr lang="ru" sz="1800" b="1" i="1" dirty="0">
                <a:solidFill>
                  <a:srgbClr val="572314"/>
                </a:solidFill>
                <a:latin typeface="Trebuchet MS"/>
              </a:rPr>
              <a:t>утверждена Приказом Министерства просвещения Российской федерации №1028 от 25 ноября 2022г</a:t>
            </a:r>
            <a:r>
              <a:rPr lang="ru" sz="1800" b="1" i="1" dirty="0" smtClean="0">
                <a:solidFill>
                  <a:srgbClr val="572314"/>
                </a:solidFill>
                <a:latin typeface="Trebuchet MS"/>
              </a:rPr>
              <a:t>., вводится в действие с 1 сентября 2023 года.</a:t>
            </a:r>
          </a:p>
          <a:p>
            <a:pPr indent="0" algn="just">
              <a:lnSpc>
                <a:spcPts val="2544"/>
              </a:lnSpc>
              <a:spcAft>
                <a:spcPts val="1890"/>
              </a:spcAft>
            </a:pPr>
            <a:endParaRPr lang="ru" sz="1800" b="1" i="1" dirty="0">
              <a:solidFill>
                <a:srgbClr val="572314"/>
              </a:solidFill>
              <a:latin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214818"/>
            <a:ext cx="8817864" cy="881826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904"/>
              </a:lnSpc>
              <a:spcBef>
                <a:spcPts val="1890"/>
              </a:spcBef>
              <a:spcAft>
                <a:spcPts val="1890"/>
              </a:spcAft>
            </a:pPr>
            <a:r>
              <a:rPr lang="ru" sz="2200" i="1" spc="-50" dirty="0">
                <a:solidFill>
                  <a:srgbClr val="572314"/>
                </a:solidFill>
                <a:latin typeface="Trebuchet MS"/>
              </a:rPr>
              <a:t>Реализуется педагогическими работниками ДОО во всех помещениях и на территории детского сада, со всеми детьми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6560" y="347472"/>
            <a:ext cx="3233928" cy="366884"/>
          </a:xfrm>
          <a:prstGeom prst="rect">
            <a:avLst/>
          </a:prstGeom>
          <a:solidFill>
            <a:srgbClr val="A0ABC5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500" b="1" i="1" dirty="0">
                <a:solidFill>
                  <a:srgbClr val="5B0F21"/>
                </a:solidFill>
                <a:latin typeface="Trebuchet MS"/>
              </a:rPr>
              <a:t>Вариативная часть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857232"/>
            <a:ext cx="6986016" cy="2357454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1800" b="1" i="1" dirty="0">
                <a:solidFill>
                  <a:srgbClr val="5B0F21"/>
                </a:solidFill>
                <a:latin typeface="Trebuchet MS"/>
              </a:rPr>
              <a:t>Парциальная программа</a:t>
            </a:r>
          </a:p>
          <a:p>
            <a:pPr indent="0" algn="ctr">
              <a:spcAft>
                <a:spcPts val="630"/>
              </a:spcAft>
            </a:pPr>
            <a:r>
              <a:rPr lang="ru" sz="3100" b="1" i="1" spc="-50" dirty="0" smtClean="0">
                <a:solidFill>
                  <a:srgbClr val="63119E"/>
                </a:solidFill>
                <a:latin typeface="Calibri"/>
              </a:rPr>
              <a:t>«Земли лоскутик драгоценный»</a:t>
            </a:r>
            <a:endParaRPr lang="ru" sz="3100" b="1" i="1" spc="-50" dirty="0">
              <a:solidFill>
                <a:srgbClr val="63119E"/>
              </a:solidFill>
              <a:latin typeface="Calibri"/>
            </a:endParaRPr>
          </a:p>
          <a:p>
            <a:pPr indent="0" algn="ctr">
              <a:lnSpc>
                <a:spcPts val="2160"/>
              </a:lnSpc>
            </a:pPr>
            <a:r>
              <a:rPr lang="ru" sz="1600" b="1" i="1" dirty="0">
                <a:solidFill>
                  <a:srgbClr val="5B0F21"/>
                </a:solidFill>
                <a:latin typeface="Trebuchet MS"/>
              </a:rPr>
              <a:t>дополняет содержание образовательной </a:t>
            </a:r>
            <a:r>
              <a:rPr lang="ru" sz="1600" b="1" i="1" dirty="0" smtClean="0">
                <a:solidFill>
                  <a:srgbClr val="5B0F21"/>
                </a:solidFill>
                <a:latin typeface="Trebuchet MS"/>
              </a:rPr>
              <a:t>областей</a:t>
            </a:r>
            <a:endParaRPr lang="ru" sz="1600" b="1" i="1" dirty="0">
              <a:solidFill>
                <a:srgbClr val="5B0F21"/>
              </a:solidFill>
              <a:latin typeface="Trebuchet MS"/>
            </a:endParaRPr>
          </a:p>
          <a:p>
            <a:pPr indent="0" algn="ctr">
              <a:lnSpc>
                <a:spcPts val="2160"/>
              </a:lnSpc>
            </a:pPr>
            <a:r>
              <a:rPr lang="ru" sz="1600" b="1" i="1" dirty="0" smtClean="0">
                <a:solidFill>
                  <a:srgbClr val="5B0F21"/>
                </a:solidFill>
                <a:latin typeface="Trebuchet MS"/>
              </a:rPr>
              <a:t>«Социально-коммуникатиной», «Познавательной»</a:t>
            </a:r>
            <a:endParaRPr lang="ru" sz="1600" b="1" i="1" dirty="0">
              <a:solidFill>
                <a:srgbClr val="5B0F21"/>
              </a:solidFill>
              <a:latin typeface="Trebuchet MS"/>
            </a:endParaRPr>
          </a:p>
          <a:p>
            <a:pPr indent="0" algn="ctr">
              <a:lnSpc>
                <a:spcPts val="2160"/>
              </a:lnSpc>
            </a:pPr>
            <a:r>
              <a:rPr lang="ru" sz="1600" b="1" i="1" dirty="0" smtClean="0">
                <a:solidFill>
                  <a:srgbClr val="5B0F21"/>
                </a:solidFill>
                <a:latin typeface="Trebuchet MS"/>
              </a:rPr>
              <a:t> Реализуется </a:t>
            </a:r>
            <a:r>
              <a:rPr lang="ru" sz="1600" b="1" i="1" dirty="0">
                <a:solidFill>
                  <a:srgbClr val="5B0F21"/>
                </a:solidFill>
                <a:latin typeface="Trebuchet MS"/>
              </a:rPr>
              <a:t>педагогическими работниками ДОО в форме </a:t>
            </a:r>
            <a:r>
              <a:rPr lang="ru" sz="1600" b="1" i="1" dirty="0" smtClean="0">
                <a:solidFill>
                  <a:srgbClr val="5B0F21"/>
                </a:solidFill>
                <a:latin typeface="Trebuchet MS"/>
              </a:rPr>
              <a:t>образовательной деятельности, игровых </a:t>
            </a:r>
            <a:r>
              <a:rPr lang="ru" sz="1600" b="1" i="1" dirty="0">
                <a:solidFill>
                  <a:srgbClr val="5B0F21"/>
                </a:solidFill>
                <a:latin typeface="Trebuchet MS"/>
              </a:rPr>
              <a:t>культурных практик на прогулке, со всеми детьми ДОО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571876"/>
            <a:ext cx="6986016" cy="2428892"/>
          </a:xfrm>
          <a:prstGeom prst="rect">
            <a:avLst/>
          </a:prstGeom>
          <a:solidFill>
            <a:srgbClr val="E2E0DB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1800" b="1" i="1" dirty="0">
                <a:solidFill>
                  <a:srgbClr val="5B0F21"/>
                </a:solidFill>
                <a:latin typeface="Trebuchet MS"/>
              </a:rPr>
              <a:t>Парциальная программа</a:t>
            </a:r>
          </a:p>
          <a:p>
            <a:pPr indent="0" algn="ctr">
              <a:spcAft>
                <a:spcPts val="630"/>
              </a:spcAft>
            </a:pPr>
            <a:r>
              <a:rPr lang="ru" sz="3100" b="1" i="1" spc="-50" dirty="0" smtClean="0">
                <a:solidFill>
                  <a:srgbClr val="63119E"/>
                </a:solidFill>
                <a:latin typeface="Calibri"/>
              </a:rPr>
              <a:t>«Выходи играть во двор»</a:t>
            </a:r>
            <a:endParaRPr lang="ru" sz="3100" b="1" i="1" spc="-50" dirty="0">
              <a:solidFill>
                <a:srgbClr val="63119E"/>
              </a:solidFill>
              <a:latin typeface="Calibri"/>
            </a:endParaRPr>
          </a:p>
          <a:p>
            <a:pPr indent="0" algn="ctr">
              <a:lnSpc>
                <a:spcPts val="2160"/>
              </a:lnSpc>
            </a:pPr>
            <a:r>
              <a:rPr lang="ru" sz="1600" b="1" i="1" dirty="0">
                <a:solidFill>
                  <a:srgbClr val="5B0F21"/>
                </a:solidFill>
                <a:latin typeface="Trebuchet MS"/>
              </a:rPr>
              <a:t>дополняет содержание образовательной </a:t>
            </a:r>
            <a:r>
              <a:rPr lang="ru" sz="1600" b="1" i="1" dirty="0" smtClean="0">
                <a:solidFill>
                  <a:srgbClr val="5B0F21"/>
                </a:solidFill>
                <a:latin typeface="Trebuchet MS"/>
              </a:rPr>
              <a:t>областей</a:t>
            </a:r>
            <a:endParaRPr lang="ru" sz="1600" b="1" i="1" dirty="0">
              <a:solidFill>
                <a:srgbClr val="5B0F21"/>
              </a:solidFill>
              <a:latin typeface="Trebuchet MS"/>
            </a:endParaRPr>
          </a:p>
          <a:p>
            <a:pPr indent="0" algn="ctr">
              <a:lnSpc>
                <a:spcPts val="2160"/>
              </a:lnSpc>
            </a:pPr>
            <a:r>
              <a:rPr lang="ru" sz="1600" b="1" i="1" dirty="0" smtClean="0">
                <a:solidFill>
                  <a:srgbClr val="5B0F21"/>
                </a:solidFill>
                <a:latin typeface="Trebuchet MS"/>
              </a:rPr>
              <a:t>«Социально-коммуникатиной», «Физической»</a:t>
            </a:r>
            <a:endParaRPr lang="ru" sz="1600" b="1" i="1" dirty="0">
              <a:solidFill>
                <a:srgbClr val="5B0F21"/>
              </a:solidFill>
              <a:latin typeface="Trebuchet MS"/>
            </a:endParaRPr>
          </a:p>
          <a:p>
            <a:pPr indent="0" algn="ctr">
              <a:lnSpc>
                <a:spcPts val="2160"/>
              </a:lnSpc>
            </a:pPr>
            <a:r>
              <a:rPr lang="ru" sz="1600" b="1" i="1" dirty="0" smtClean="0">
                <a:solidFill>
                  <a:srgbClr val="5B0F21"/>
                </a:solidFill>
                <a:latin typeface="Trebuchet MS"/>
              </a:rPr>
              <a:t> Реализуется </a:t>
            </a:r>
            <a:r>
              <a:rPr lang="ru" sz="1600" b="1" i="1" dirty="0">
                <a:solidFill>
                  <a:srgbClr val="5B0F21"/>
                </a:solidFill>
                <a:latin typeface="Trebuchet MS"/>
              </a:rPr>
              <a:t>педагогическими работниками ДОО в форме </a:t>
            </a:r>
            <a:r>
              <a:rPr lang="ru" sz="1600" b="1" i="1" dirty="0" smtClean="0">
                <a:solidFill>
                  <a:srgbClr val="5B0F21"/>
                </a:solidFill>
                <a:latin typeface="Trebuchet MS"/>
              </a:rPr>
              <a:t>образовательной деятельности в виде игр на прогулке </a:t>
            </a:r>
            <a:r>
              <a:rPr lang="ru" sz="1600" b="1" i="1" dirty="0">
                <a:solidFill>
                  <a:srgbClr val="5B0F21"/>
                </a:solidFill>
                <a:latin typeface="Trebuchet MS"/>
              </a:rPr>
              <a:t>со всеми детьми </a:t>
            </a:r>
            <a:r>
              <a:rPr lang="ru" sz="1600" b="1" i="1" dirty="0" smtClean="0">
                <a:solidFill>
                  <a:srgbClr val="5B0F21"/>
                </a:solidFill>
                <a:latin typeface="Trebuchet MS"/>
              </a:rPr>
              <a:t>ДОО </a:t>
            </a:r>
            <a:endParaRPr lang="ru" sz="1600" b="1" i="1" dirty="0">
              <a:solidFill>
                <a:srgbClr val="5B0F21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6250" r="6250"/>
          <a:stretch>
            <a:fillRect/>
          </a:stretch>
        </p:blipFill>
        <p:spPr>
          <a:xfrm>
            <a:off x="571472" y="1761744"/>
            <a:ext cx="8001056" cy="1770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7472" y="344424"/>
            <a:ext cx="8464296" cy="441370"/>
          </a:xfrm>
          <a:prstGeom prst="rect">
            <a:avLst/>
          </a:prstGeom>
          <a:solidFill>
            <a:srgbClr val="D5A1A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 i="1">
                <a:solidFill>
                  <a:srgbClr val="454545"/>
                </a:solidFill>
                <a:latin typeface="Trebuchet MS"/>
              </a:rPr>
              <a:t>ПЛАНИРУЕМЫЕ РЕЗУЛЬТАТЫ ОСВОЕНИЯ ПРОГРАММЫ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6320" y="1261872"/>
            <a:ext cx="6937248" cy="338328"/>
          </a:xfrm>
          <a:prstGeom prst="rect">
            <a:avLst/>
          </a:prstGeom>
          <a:solidFill>
            <a:srgbClr val="596FA8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2500" b="1" dirty="0">
                <a:solidFill>
                  <a:srgbClr val="FFFFFF"/>
                </a:solidFill>
                <a:latin typeface="Trebuchet MS"/>
              </a:rPr>
              <a:t>к 3 годам   </a:t>
            </a:r>
            <a:r>
              <a:rPr lang="ru" sz="2500" b="1" dirty="0" smtClean="0">
                <a:solidFill>
                  <a:srgbClr val="FFFFFF"/>
                </a:solidFill>
                <a:latin typeface="Trebuchet MS"/>
              </a:rPr>
              <a:t>         </a:t>
            </a:r>
            <a:r>
              <a:rPr lang="ru" sz="2500" b="1" dirty="0">
                <a:solidFill>
                  <a:srgbClr val="FFFFFF"/>
                </a:solidFill>
                <a:latin typeface="Trebuchet MS"/>
              </a:rPr>
              <a:t>к 4 годам   </a:t>
            </a:r>
            <a:r>
              <a:rPr lang="ru" sz="2500" b="1" dirty="0" smtClean="0">
                <a:solidFill>
                  <a:srgbClr val="FFFFFF"/>
                </a:solidFill>
                <a:latin typeface="Trebuchet MS"/>
              </a:rPr>
              <a:t>           </a:t>
            </a:r>
            <a:r>
              <a:rPr lang="ru" sz="2500" b="1" dirty="0">
                <a:solidFill>
                  <a:srgbClr val="FFFFFF"/>
                </a:solidFill>
                <a:latin typeface="Trebuchet MS"/>
              </a:rPr>
              <a:t>к 5 годам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929066"/>
            <a:ext cx="1670304" cy="390144"/>
          </a:xfrm>
          <a:prstGeom prst="rect">
            <a:avLst/>
          </a:prstGeom>
          <a:solidFill>
            <a:srgbClr val="48609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500" b="1" dirty="0">
                <a:solidFill>
                  <a:srgbClr val="FFFFFF"/>
                </a:solidFill>
                <a:latin typeface="Trebuchet MS"/>
              </a:rPr>
              <a:t>к 6 годам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857628"/>
            <a:ext cx="1572768" cy="384048"/>
          </a:xfrm>
          <a:prstGeom prst="rect">
            <a:avLst/>
          </a:prstGeom>
          <a:solidFill>
            <a:srgbClr val="48609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500" b="1" dirty="0">
                <a:solidFill>
                  <a:srgbClr val="FFFFFF"/>
                </a:solidFill>
                <a:latin typeface="Trebuchet MS"/>
              </a:rPr>
              <a:t>к 7 годам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8750" t="62500" r="42578" b="11458"/>
          <a:stretch>
            <a:fillRect/>
          </a:stretch>
        </p:blipFill>
        <p:spPr bwMode="auto">
          <a:xfrm>
            <a:off x="2143108" y="4429132"/>
            <a:ext cx="52806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392"/>
            <a:ext cx="9144000" cy="5245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5008" y="411480"/>
            <a:ext cx="8409432" cy="1088136"/>
          </a:xfrm>
          <a:prstGeom prst="rect">
            <a:avLst/>
          </a:prstGeom>
          <a:solidFill>
            <a:srgbClr val="D5A1A7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024"/>
              </a:lnSpc>
            </a:pPr>
            <a:r>
              <a:rPr lang="ru" sz="2400" b="1" i="1">
                <a:solidFill>
                  <a:srgbClr val="454545"/>
                </a:solidFill>
                <a:latin typeface="Trebuchet MS"/>
              </a:rPr>
              <a:t>ОБРАЗОВАТЕЛЬНЫЕ ОБЛАСТИ, ОБЕСПЕЧИВАЮЩИЕ РАЗНОСТОРОННЕЕ РАЗВИТИЕ ДЕТЕЙ В СООТВЕТСТВИИ СО СТАНДАРТОМ ДОШКОЛЬНОГО ОБРАЗОВАНИЯ: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61872"/>
            <a:ext cx="7735824" cy="670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5856" y="542544"/>
            <a:ext cx="6059424" cy="728472"/>
          </a:xfrm>
          <a:prstGeom prst="rect">
            <a:avLst/>
          </a:prstGeom>
          <a:solidFill>
            <a:srgbClr val="785FB0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500" b="1">
                <a:solidFill>
                  <a:srgbClr val="FFFFFF"/>
                </a:solidFill>
                <a:latin typeface="Trebuchet MS"/>
              </a:rPr>
              <a:t>Содержание образовательной области</a:t>
            </a:r>
          </a:p>
          <a:p>
            <a:pPr indent="0" algn="ctr"/>
            <a:r>
              <a:rPr lang="ru" sz="2500" b="1">
                <a:solidFill>
                  <a:srgbClr val="FFFFFF"/>
                </a:solidFill>
                <a:latin typeface="Trebuchet MS"/>
              </a:rPr>
              <a:t>«Речевое развитие»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1831848"/>
          <a:ext cx="4429156" cy="4454671"/>
        </p:xfrm>
        <a:graphic>
          <a:graphicData uri="http://schemas.openxmlformats.org/drawingml/2006/table">
            <a:tbl>
              <a:tblPr/>
              <a:tblGrid>
                <a:gridCol w="2144604"/>
                <a:gridCol w="2284552"/>
              </a:tblGrid>
              <a:tr h="237582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257381"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>
                          <a:solidFill>
                            <a:srgbClr val="891631"/>
                          </a:solidFill>
                          <a:latin typeface="Trebuchet MS"/>
                        </a:rPr>
                        <a:t>Возраст</a:t>
                      </a:r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300" b="1" dirty="0">
                          <a:solidFill>
                            <a:srgbClr val="891631"/>
                          </a:solidFill>
                          <a:latin typeface="Trebuchet MS"/>
                        </a:rPr>
                        <a:t>QR </a:t>
                      </a:r>
                      <a:r>
                        <a:rPr lang="ru" sz="1300" b="1" dirty="0">
                          <a:solidFill>
                            <a:srgbClr val="891631"/>
                          </a:solidFill>
                          <a:latin typeface="Trebuchet MS"/>
                        </a:rPr>
                        <a:t>-код</a:t>
                      </a:r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1009725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3-4 года</a:t>
                      </a:r>
                    </a:p>
                  </a:txBody>
                  <a:tcPr marL="0" marR="0" marT="0" marB="0" anchor="ctr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954290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4-5 лет</a:t>
                      </a:r>
                    </a:p>
                  </a:txBody>
                  <a:tcPr marL="0" marR="0" marT="0" marB="0" anchor="ctr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3500"/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</a:tr>
              <a:tr h="1017645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5-6 лет</a:t>
                      </a:r>
                    </a:p>
                  </a:txBody>
                  <a:tcPr marL="0" marR="0" marT="0" marB="0" anchor="ctr">
                    <a:solidFill>
                      <a:srgbClr val="E2E0DB"/>
                    </a:solidFill>
                  </a:tcPr>
                </a:tc>
                <a:tc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>
                    <a:solidFill>
                      <a:srgbClr val="E2E0DB"/>
                    </a:solidFill>
                  </a:tcPr>
                </a:tc>
              </a:tr>
              <a:tr h="978048">
                <a:tc>
                  <a:txBody>
                    <a:bodyPr/>
                    <a:lstStyle/>
                    <a:p>
                      <a:pPr marL="381000" indent="0" algn="ctr"/>
                      <a:r>
                        <a:rPr lang="ru" sz="2100" spc="-50" dirty="0">
                          <a:solidFill>
                            <a:srgbClr val="891631"/>
                          </a:solidFill>
                          <a:latin typeface="Trebuchet MS"/>
                        </a:rPr>
                        <a:t>6-7 лет</a:t>
                      </a:r>
                    </a:p>
                  </a:txBody>
                  <a:tcPr marL="0" marR="0" marT="0" marB="0" anchor="ctr">
                    <a:solidFill>
                      <a:srgbClr val="C7C9D1"/>
                    </a:solidFill>
                  </a:tcPr>
                </a:tc>
                <a:tc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>
                    <a:solidFill>
                      <a:srgbClr val="C7C9D1"/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38086" t="48958" r="34960" b="8333"/>
          <a:stretch>
            <a:fillRect/>
          </a:stretch>
        </p:blipFill>
        <p:spPr bwMode="auto">
          <a:xfrm>
            <a:off x="2571736" y="2357430"/>
            <a:ext cx="440824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491</Words>
  <PresentationFormat>Экран (4:3)</PresentationFormat>
  <Paragraphs>97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Anna P</cp:lastModifiedBy>
  <cp:revision>13</cp:revision>
  <dcterms:modified xsi:type="dcterms:W3CDTF">2023-11-08T05:57:14Z</dcterms:modified>
</cp:coreProperties>
</file>